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272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3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上册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7303e41e8d6aeec168b#tid=67e6690c0d55a60009111f2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选择性必修上册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6.xml"/><Relationship Id="rId3" Type="http://schemas.openxmlformats.org/officeDocument/2006/relationships/slide" Target="slide8.xml"/><Relationship Id="rId2" Type="http://schemas.openxmlformats.org/officeDocument/2006/relationships/image" Target="../media/image9.jpeg"/><Relationship Id="rId1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3b7fc19d?pid=43eefc574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赏文析法</a:t>
            </a:r>
            <a:endParaRPr lang="en-US" altLang="zh-CN" sz="3200" dirty="0"/>
          </a:p>
        </p:txBody>
      </p:sp>
      <p:sp>
        <p:nvSpPr>
          <p:cNvPr id="3" name="QB_5_BD.15_1#518388d87?sp=1&amp;pid=33b7fc19d&amp;color=0,0,0&amp;vtp=1&amp;bbb=1&amp;hb=1&amp;hltap=1"/>
          <p:cNvSpPr/>
          <p:nvPr/>
        </p:nvSpPr>
        <p:spPr>
          <a:xfrm>
            <a:off x="612648" y="95402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“王于兴师”在诗歌中有何作用？诗歌为何将其后置？（4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N.16_1#518388d87?sp=1&amp;pid=33b7fc19d&amp;color=0,0,0&amp;vtp=1&amp;bbb=1&amp;hb=1&amp;hla=1"/>
          <p:cNvSpPr/>
          <p:nvPr/>
        </p:nvSpPr>
        <p:spPr>
          <a:xfrm>
            <a:off x="612648" y="158140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1）作用：“王于兴师”交代了事情发生的直接原因。（1分）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2）原因：诗歌将其放在后面，具有补充交代的作用；先“议”后“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叙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能够避免诗歌的平铺直叙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，增强诗歌气势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激发战士们强烈的爱国热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5_1#2d06b2f19?sp=1&amp;pid=33b7fc19d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spc="-5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本诗使用了重章叠唱的手法，请结合诗歌内容分析其表达效果。（6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spc="-5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16_1#2d06b2f19?sp=1&amp;pid=33b7fc19d&amp;color=0,0,0&amp;vtp=1&amp;bt=1&amp;bbb=1&amp;hb=1&amp;hla=1"/>
          <p:cNvSpPr/>
          <p:nvPr/>
        </p:nvSpPr>
        <p:spPr>
          <a:xfrm>
            <a:off x="612648" y="109538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音节上，回环往复，音韵协调，富有音乐美和节奏感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激情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澎湃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，具有一种整齐美、回环美。②内容上，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复沓重叠中又富有变化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从情绪到行动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，层层递进，起强调作用，渲染战斗的紧张气氛。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，反复吟咏中，突出情感，表达了慷慨激昂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同仇敌忾的爱国主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义精神和英雄主义气概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5_1#44f08ff7c?sp=1&amp;pid=33b7fc19d&amp;color=0,0,0&amp;vtp=1&amp;bt=1&amp;bbb=1&amp;hb=1&amp;hltap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本诗的语言有强烈的动作性，请结合诗句具体分析这一特点。（4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16_1#44f08ff7c?sp=1&amp;pid=33b7fc19d&amp;color=0,0,0&amp;vtp=1&amp;bt=1&amp;bbb=1&amp;hb=1&amp;hla=1"/>
          <p:cNvSpPr/>
          <p:nvPr/>
        </p:nvSpPr>
        <p:spPr>
          <a:xfrm>
            <a:off x="612648" y="109538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“修我戈矛”“修我矛戟”“修我甲兵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使人联想到战士们在磨刀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擦枪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、舞戈挥戟的热烈场面。②这样的诗句，可以歌，可以舞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起到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鼓舞人心的作用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5_1#e2404ccc8?sp=1&amp;pid=33b7fc19d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“与子同仇”“与子偕作”“与子偕行”三句之间是什么关系？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请具体分析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16_1#e2404ccc8?sp=1&amp;pid=33b7fc19d&amp;color=0,0,0&amp;vtp=1&amp;bt=1&amp;bbb=1&amp;hb=1&amp;hla=1"/>
          <p:cNvSpPr/>
          <p:nvPr/>
        </p:nvSpPr>
        <p:spPr>
          <a:xfrm>
            <a:off x="612648" y="173546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递进关系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。（1分）首章结句“与子同仇”是情绪方面的，是说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与你共同对付敌人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”，这是发出号召，统一思想。第二章结句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与子偕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”是说“我与你共同行动”，这才是行动的开始。第三章结句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与子偕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”，表明诗中的战士们将奔赴前线共同杀敌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这三个结构相同的句子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只是几个字的变化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，就展现出了诗歌行文的思路，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便于情节的展开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使情感层层推进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，形成了一种递进美。（4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5_1#4cb4dcaad?sp=1&amp;pid=33b7fc19d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全诗以普通士卒的口吻，表达了什么样的思想感情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请结合全诗简要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16_1#4cb4dcaad?sp=1&amp;pid=33b7fc19d&amp;color=0,0,0&amp;vtp=1&amp;bt=1&amp;bbb=1&amp;hb=1&amp;hla=1"/>
          <p:cNvSpPr/>
          <p:nvPr/>
        </p:nvSpPr>
        <p:spPr>
          <a:xfrm>
            <a:off x="612648" y="173546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全诗以普通士卒自问自答的口吻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，表现了士卒们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昂扬向上的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积极乐观精神</a:t>
            </a:r>
            <a:r>
              <a:rPr lang="zh-CN" altLang="en-US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②慷慨赴敌、同仇敌忾的英勇无畏精神，如“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岂曰无衣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，似自责，似反问，表现了士卒们慷慨赴敌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洋溢着不可遏止的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愤慨</a:t>
            </a:r>
            <a:r>
              <a:rPr lang="zh-CN" altLang="en-US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③不怕困难的协作友爱精神，共同御敌的爱国卫家精神</a:t>
            </a:r>
            <a:r>
              <a:rPr lang="zh-CN" altLang="en-US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子同袍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”“与子同泽”“与子同裳”体现了士卒们的团结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强调同甘共苦之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d455eb33?pid=43eefc574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文白对译</a:t>
            </a:r>
            <a:endParaRPr lang="en-US" altLang="zh-CN" sz="3200" dirty="0"/>
          </a:p>
        </p:txBody>
      </p:sp>
      <p:pic>
        <p:nvPicPr>
          <p:cNvPr id="3" name="P_5#45dd2d069?pid=ed455eb3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57016" y="1081024"/>
            <a:ext cx="5074920" cy="72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P_5_BD#45dd2d069?pid=ed455eb33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57016" y="1931924"/>
            <a:ext cx="5074920" cy="414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ddafdd159.fixed?pid=61fd98153&amp;color=0,173,163&amp;vtp=1&amp;bbb=1&amp;hb=1"/>
          <p:cNvSpPr/>
          <p:nvPr/>
        </p:nvSpPr>
        <p:spPr>
          <a:xfrm>
            <a:off x="877824" y="2127504"/>
            <a:ext cx="10981944" cy="1219200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48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古诗词诵读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无衣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春江花月夜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将进酒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江城子</a:t>
            </a:r>
            <a:r>
              <a:rPr lang="en-US" altLang="zh-CN" sz="4000" b="1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4000" b="1" i="0" smtClean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乙</a:t>
            </a:r>
            <a:endParaRPr lang="en-US" altLang="zh-CN" sz="4000" b="1" i="0" smtClean="0">
              <a:solidFill>
                <a:srgbClr val="00ADA3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4000" b="1" i="0" smtClean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卯正月二十日夜记梦</a:t>
            </a:r>
            <a:endParaRPr lang="en-US" altLang="zh-CN" sz="4000" dirty="0"/>
          </a:p>
        </p:txBody>
      </p:sp>
      <p:sp>
        <p:nvSpPr>
          <p:cNvPr id="3" name="C_2#ddafdd159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2_BD#ddafdd159.fixed?pid=61fd98153&amp;color=0,173,163&amp;vtp=1&amp;bbb=1"/>
          <p:cNvSpPr/>
          <p:nvPr/>
        </p:nvSpPr>
        <p:spPr>
          <a:xfrm>
            <a:off x="877824" y="3493008"/>
            <a:ext cx="10981944" cy="10419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课时1</a:t>
            </a:r>
            <a:r>
              <a:rPr lang="en-US" altLang="zh-CN" sz="34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无衣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6e41e1fc8?lid=6e41e1fc8&amp;cid=6e41e1fc8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487168"/>
            <a:ext cx="429768" cy="429768"/>
          </a:xfrm>
          <a:prstGeom prst="rect">
            <a:avLst/>
          </a:prstGeom>
        </p:spPr>
      </p:pic>
      <p:sp>
        <p:nvSpPr>
          <p:cNvPr id="3" name="C_1#目录1:6e41e1fc8?lid=6e41e1fc8&amp;cid=6e41e1fc8&amp;vtp=1&amp;bt=1&amp;bbb=1">
            <a:hlinkClick r:id="rId1" action="ppaction://hlinksldjump"/>
          </p:cNvPr>
          <p:cNvSpPr/>
          <p:nvPr/>
        </p:nvSpPr>
        <p:spPr>
          <a:xfrm>
            <a:off x="3776472" y="2432304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6e41e1fc8?lid=43eefc574&amp;cid=43eefc574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383280"/>
            <a:ext cx="429768" cy="429768"/>
          </a:xfrm>
          <a:prstGeom prst="rect">
            <a:avLst/>
          </a:prstGeom>
        </p:spPr>
      </p:pic>
      <p:sp>
        <p:nvSpPr>
          <p:cNvPr id="5" name="C_1#目录1:6e41e1fc8?lid=43eefc574&amp;cid=43eefc574&amp;vtp=1&amp;bbb=1">
            <a:hlinkClick r:id="rId3" action="ppaction://hlinksldjump"/>
          </p:cNvPr>
          <p:cNvSpPr/>
          <p:nvPr/>
        </p:nvSpPr>
        <p:spPr>
          <a:xfrm>
            <a:off x="3776472" y="3328416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6e41e1fc8.fixed?pid=ddafdd159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3#6e41e1fc8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383af8d5?pid=6e41e1fc8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一、作品名片</a:t>
            </a:r>
            <a:endParaRPr lang="en-US" altLang="zh-CN" sz="3200" dirty="0"/>
          </a:p>
        </p:txBody>
      </p:sp>
      <p:sp>
        <p:nvSpPr>
          <p:cNvPr id="3" name="P_5_BD#804133c63?pid=c383af8d5&amp;color=0,0,0&amp;vtp=1&amp;bbb=1&amp;hb=1"/>
          <p:cNvSpPr/>
          <p:nvPr/>
        </p:nvSpPr>
        <p:spPr>
          <a:xfrm>
            <a:off x="612648" y="117445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《诗经》是我国最早的一部诗歌总集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收录了从西周初年到春秋中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叶的诗歌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305篇（此外有标题、无内容的有6篇，不计算在内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），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先秦时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叫作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《诗》或《诗三百》，到了汉代被奉为经典，尊称为《诗经》。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804133c63?pid=c383af8d5&amp;color=0,0,0&amp;vtp=1&amp;bt=1&amp;bbb=1&amp;hb=1"/>
          <p:cNvSpPr/>
          <p:nvPr/>
        </p:nvSpPr>
        <p:spPr>
          <a:xfrm>
            <a:off x="612648" y="46634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《诗经》是我国现实主义诗歌创作的源头，包括风、雅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颂三部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：风（160篇），是各地方的民歌；雅（105篇），是宫廷乐歌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40篇），是祭祀乐歌。其主要表现手法为赋、比、兴三种：赋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敷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陈其事而直言之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”，也就是铺陈直叙；比，“以彼物比此物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也就是比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；兴，“先言他物以引起所咏之辞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也就是借助其他事物为所咏之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内容作铺垫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。《诗经》内容丰富，对周代社会生活的各个方面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如劳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动与爱情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、战争与徭役、压迫与反抗、风俗与婚姻、祭祀与宴会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至天象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、地貌、动物、植物等方面都有所反映。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6c81b2b4?pid=6e41e1fc8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3200" dirty="0"/>
          </a:p>
        </p:txBody>
      </p:sp>
      <p:sp>
        <p:nvSpPr>
          <p:cNvPr id="3" name="P_5_BD#a86f05a88?pid=b6c81b2b4&amp;color=0,0,0&amp;vtp=1&amp;bbb=1&amp;hb=1"/>
          <p:cNvSpPr/>
          <p:nvPr/>
        </p:nvSpPr>
        <p:spPr>
          <a:xfrm>
            <a:off x="612648" y="117445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据今人考证，周幽王十一年（秦襄公七年，公元前771年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室内讧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，戎族袭扰，攻进镐京，周王朝土地大部沦陷。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秦国靠近王畿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与周王室休戚相关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，秦国军民遂奋起反抗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一鼓作气击退了袭扰的贼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，展现出崇高的家国情怀和英雄气概。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此诗似在这一背景下产生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诗歌中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“无衣”的意思是说当时军情紧急，征衣一时难以齐备。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43eefc574.fixed?pid=ddafdd159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3#43eefc574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610d73d6?pid=43eefc574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整体感知</a:t>
            </a:r>
            <a:endParaRPr lang="en-US" altLang="zh-CN" sz="3200" dirty="0"/>
          </a:p>
        </p:txBody>
      </p:sp>
      <p:sp>
        <p:nvSpPr>
          <p:cNvPr id="3" name="QB_5_BD.1_1#999c14594?sp=1&amp;pid=8610d73d6&amp;color=0,0,0&amp;vtp=1&amp;bbb=1"/>
          <p:cNvSpPr/>
          <p:nvPr/>
        </p:nvSpPr>
        <p:spPr>
          <a:xfrm>
            <a:off x="612648" y="954024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2800" dirty="0"/>
          </a:p>
        </p:txBody>
      </p:sp>
      <p:pic>
        <p:nvPicPr>
          <p:cNvPr id="4" name="QB_5_BD.1_2#999c14594?pid=8610d73d6&amp;color=0,0,0&amp;tib=255,255,255&amp;vip=1#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17520" y="1656461"/>
            <a:ext cx="6153912" cy="1728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5_AN.2_1#999c14594.blank?pid=8610d73d6&amp;color=0,0,0&amp;vpa=1&amp;vtp=1"/>
          <p:cNvSpPr/>
          <p:nvPr/>
        </p:nvSpPr>
        <p:spPr>
          <a:xfrm>
            <a:off x="4032504" y="1711325"/>
            <a:ext cx="1143000" cy="2651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统一思想</a:t>
            </a:r>
            <a:endParaRPr lang="en-US" altLang="zh-CN" sz="2100" dirty="0"/>
          </a:p>
        </p:txBody>
      </p:sp>
      <p:sp>
        <p:nvSpPr>
          <p:cNvPr id="6" name="QB_5_AN.3_1#999c14594.blank?pid=8610d73d6&amp;color=0,0,0&amp;vpa=2&amp;vtp=1"/>
          <p:cNvSpPr/>
          <p:nvPr/>
        </p:nvSpPr>
        <p:spPr>
          <a:xfrm>
            <a:off x="6007608" y="2232533"/>
            <a:ext cx="1143000" cy="38404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同泽偕作</a:t>
            </a:r>
            <a:endParaRPr lang="en-US" altLang="zh-CN" sz="2100" dirty="0"/>
          </a:p>
        </p:txBody>
      </p:sp>
      <p:sp>
        <p:nvSpPr>
          <p:cNvPr id="7" name="QB_5_AN.4_1#999c14594.blank?pid=8610d73d6&amp;color=0,0,0&amp;vpa=3&amp;vtp=1"/>
          <p:cNvSpPr/>
          <p:nvPr/>
        </p:nvSpPr>
        <p:spPr>
          <a:xfrm>
            <a:off x="8028432" y="2881757"/>
            <a:ext cx="1088136" cy="38404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26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修我甲兵</a:t>
            </a:r>
            <a:endParaRPr lang="en-US" altLang="zh-CN" sz="2100" dirty="0"/>
          </a:p>
        </p:txBody>
      </p:sp>
      <p:sp>
        <p:nvSpPr>
          <p:cNvPr id="8" name="QB_5_BD.5_1#cb4f30ee3?sp=1&amp;pid=8610d73d6&amp;color=0,0,0&amp;vtp=1&amp;bbb=1"/>
          <p:cNvSpPr/>
          <p:nvPr/>
        </p:nvSpPr>
        <p:spPr>
          <a:xfrm>
            <a:off x="612648" y="3523361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endParaRPr lang="en-US" altLang="zh-CN" sz="2800" dirty="0"/>
          </a:p>
        </p:txBody>
      </p:sp>
      <p:sp>
        <p:nvSpPr>
          <p:cNvPr id="9" name="QB_5_BD.5_2#cb4f30ee3?sp=1&amp;pid=8610d73d6&amp;color=0,0,0&amp;vtp=1&amp;bbb=1&amp;hb=1"/>
          <p:cNvSpPr/>
          <p:nvPr/>
        </p:nvSpPr>
        <p:spPr>
          <a:xfrm>
            <a:off x="612648" y="4152212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这是一首慷慨激昂、同仇敌忾的战歌，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表现了秦国军民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、②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的高昂士气和英勇献身的精神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其独具的矫健而爽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朗的风格正是秦人③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精神的反映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10" name="QB_5_AN.6_1#cb4f30ee3.blank?pid=8610d73d6&amp;color=0,0,0&amp;vpa=4&amp;vtp=1&amp;bbb=1&amp;hb=1"/>
          <p:cNvSpPr/>
          <p:nvPr/>
        </p:nvSpPr>
        <p:spPr>
          <a:xfrm>
            <a:off x="612648" y="4121732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 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保家卫国</a:t>
            </a:r>
            <a:endParaRPr lang="en-US" altLang="zh-CN" sz="2800" dirty="0"/>
          </a:p>
        </p:txBody>
      </p:sp>
      <p:sp>
        <p:nvSpPr>
          <p:cNvPr id="11" name="QB_5_AN.7_1#cb4f30ee3.blank?pid=8610d73d6&amp;color=0,0,0&amp;vpa=5&amp;vtp=1&amp;bbb=1"/>
          <p:cNvSpPr/>
          <p:nvPr/>
        </p:nvSpPr>
        <p:spPr>
          <a:xfrm>
            <a:off x="1867567" y="4769432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团结对敌</a:t>
            </a:r>
            <a:endParaRPr lang="en-US" altLang="zh-CN" sz="2800" dirty="0"/>
          </a:p>
        </p:txBody>
      </p:sp>
      <p:sp>
        <p:nvSpPr>
          <p:cNvPr id="12" name="QB_5_AN.8_1#cb4f30ee3.blank?pid=8610d73d6&amp;color=0,0,0&amp;vpa=6&amp;vtp=1&amp;bbb=1"/>
          <p:cNvSpPr/>
          <p:nvPr/>
        </p:nvSpPr>
        <p:spPr>
          <a:xfrm>
            <a:off x="3823366" y="5417132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爱国主义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10" grpId="0" animBg="1" build="p"/>
      <p:bldP spid="11" grpId="0" animBg="1" build="p"/>
      <p:bldP spid="1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3076</Words>
  <Application>WPS 演示</Application>
  <PresentationFormat>宽屏</PresentationFormat>
  <Paragraphs>127</Paragraphs>
  <Slides>15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9" baseType="lpstr">
      <vt:lpstr>Arial</vt:lpstr>
      <vt:lpstr>宋体</vt:lpstr>
      <vt:lpstr>Wingdings</vt:lpstr>
      <vt:lpstr>Times New Roman</vt:lpstr>
      <vt:lpstr>微软雅黑</vt:lpstr>
      <vt:lpstr>Times New Roman</vt:lpstr>
      <vt:lpstr>方正粗等线简体</vt:lpstr>
      <vt:lpstr>宋体</vt:lpstr>
      <vt:lpstr>楷体</vt:lpstr>
      <vt:lpstr>Calibri</vt:lpstr>
      <vt:lpstr>Arial Unicode MS</vt:lpstr>
      <vt:lpstr>等线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4</cp:revision>
  <dcterms:created xsi:type="dcterms:W3CDTF">2025-03-28T12:48:00Z</dcterms:created>
  <dcterms:modified xsi:type="dcterms:W3CDTF">2025-09-03T09:24:06Z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D51FA633E95D48E6ABCA17983A0CEEDA_12</vt:lpwstr>
  </property>
  <property fmtid="{D5CDD505-2E9C-101B-9397-08002B2CF9AE}" pid="3" name="KSOProductBuildVer">
    <vt:lpwstr>2052-12.1.0.22529</vt:lpwstr>
  </property>
</Properties>
</file>